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42851-BC69-480D-BCE0-C012E1627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18EA8D-15A6-4AA5-BC3B-33F0DBA0A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3F3C5-302C-4B03-A585-184935441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C256-F91D-440F-8ED5-42ACC41BF747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8038E-98D0-42BE-A80D-5FC499245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9E210-756D-427A-AC74-605049715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C595-BF1F-43B8-89C9-03A773398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85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6607C-A94D-434D-A540-8C7016197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40EDA1-E12F-450E-BBA6-791056322B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1D501-E2AD-491F-8BA9-5AD79714D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C256-F91D-440F-8ED5-42ACC41BF747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C1567-76A3-4F3E-8A1C-7BF73ED47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3912C-2143-4042-9DBC-E8250C83A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C595-BF1F-43B8-89C9-03A773398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35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FCE2BD-5333-4050-906C-A323CB85A7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A98BA5-CDA9-4F7E-A313-CE3199AEC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825EF-F9D3-4B92-BF8E-ABC0A6CA3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C256-F91D-440F-8ED5-42ACC41BF747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ED078-3452-4A8D-9A0A-9DA73530E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39253-0CA8-4947-BCEB-C983A48A1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C595-BF1F-43B8-89C9-03A773398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1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C9DA0-5181-44E6-92D3-52448047D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5CE9D-15AA-4BA2-BD8A-B180FA085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4F00D-DC23-4704-8AA7-7A1377860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C256-F91D-440F-8ED5-42ACC41BF747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6919C-7085-45DA-A019-04F8B4960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B8433-EEA4-45A6-84B5-C37B17267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C595-BF1F-43B8-89C9-03A773398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51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AD47F-7AB3-4DF2-BC1E-F64E56A4C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2C7E2-C402-48DF-BC1A-A3E024E92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31009-21DF-49A4-B7AB-9E92A6F0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C256-F91D-440F-8ED5-42ACC41BF747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F126A-757B-4552-B7FD-1CB83F3A2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12F4A-EE99-4FBE-81C5-B7B3852EC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C595-BF1F-43B8-89C9-03A773398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8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4659A-D8A6-4F9E-B215-97A35E585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1EC2C-47C6-45CC-BCC2-2A6CDE1543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E8325B-733D-4CDA-BB67-DB6FFCC13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341C6-CE18-40CD-AFA1-1E57F37A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C256-F91D-440F-8ED5-42ACC41BF747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08D5D-74E2-4D17-953F-DD8927C96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95F6A-DF4C-43A9-92C5-D5B08FEDD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C595-BF1F-43B8-89C9-03A773398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3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0ADD0-5FB0-4E4B-958C-2184FF86D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D39C7-882F-4E4C-A0C3-9F1988C28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347DB6-4863-4428-925B-73A05B83D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2C2FAA-8AE0-438E-8A97-80343C95DA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D267B5-9467-42F9-AD41-D16E14E58D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881B85-0D01-4E24-A505-233B6814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C256-F91D-440F-8ED5-42ACC41BF747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5C9A34-7345-4AA1-8601-B504853EC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B79199-1CEE-465B-A2A3-57C23FC72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C595-BF1F-43B8-89C9-03A773398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2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53B96-1A24-4385-B363-22E551725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C1B955-98A9-4EB5-829E-C76A8AED7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C256-F91D-440F-8ED5-42ACC41BF747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D3EC1D-9704-4B1F-9C50-A1348E88C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410F7-F6F9-41C1-A16D-0300DE3D4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C595-BF1F-43B8-89C9-03A773398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92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FAF0E5-ABD5-4095-9EEE-98B88CADA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C256-F91D-440F-8ED5-42ACC41BF747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8EE495-B90C-4820-8DDA-7C10C14A2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24C70-1861-496D-A302-8E30F02E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C595-BF1F-43B8-89C9-03A773398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4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D16C8-1416-4961-8F9A-F378B6334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E9360-A080-4993-9357-941FD16BF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38561-5B34-4496-9E9B-BC81BF5F2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DBED6-334F-485B-9231-1181DDFCD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C256-F91D-440F-8ED5-42ACC41BF747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4A52C-6688-425F-BFAF-8D975F78E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4AED6-36FA-4AA2-B457-248D54389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C595-BF1F-43B8-89C9-03A773398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48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8AC21-1C67-494E-A609-BEEABE1F6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F0467D-B7A0-4BFC-AA68-97B913981A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CD5DC7-CD56-40CC-9821-3A944867F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440A6-354F-4B97-8DA3-C6FB990F2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C256-F91D-440F-8ED5-42ACC41BF747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2628B-5342-4857-8DE5-580E43FB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5B8F43-A543-41F1-BD91-A5E3525FA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C595-BF1F-43B8-89C9-03A773398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0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D451DA-CFAD-4C37-BECC-975878715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31942-3A5C-4116-ACCC-5D497A802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6D152-1E6F-41D1-8319-AEF7BE0D08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FC256-F91D-440F-8ED5-42ACC41BF747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23265-EEAB-460D-849F-7BBF6F325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5C5CE-22A2-4115-85A9-05024B31A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DC595-BF1F-43B8-89C9-03A773398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2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lpigg@wcpss.net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lpigg@wcpss.net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0077029-3DAF-434E-9F6E-059FD79EA282}"/>
              </a:ext>
            </a:extLst>
          </p:cNvPr>
          <p:cNvSpPr txBox="1"/>
          <p:nvPr/>
        </p:nvSpPr>
        <p:spPr>
          <a:xfrm>
            <a:off x="7839075" y="518160"/>
            <a:ext cx="4149725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S</a:t>
            </a:r>
            <a:r>
              <a:rPr lang="en-US" sz="4800" dirty="0">
                <a:latin typeface="Century Gothic" panose="020B0502020202020204" pitchFamily="34" charset="0"/>
              </a:rPr>
              <a:t>ingle</a:t>
            </a:r>
          </a:p>
          <a:p>
            <a:r>
              <a:rPr lang="en-US" sz="60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S</a:t>
            </a:r>
            <a:r>
              <a:rPr lang="en-US" sz="4800" dirty="0">
                <a:latin typeface="Century Gothic" panose="020B0502020202020204" pitchFamily="34" charset="0"/>
              </a:rPr>
              <a:t>ubject</a:t>
            </a:r>
          </a:p>
          <a:p>
            <a:r>
              <a:rPr lang="en-US" sz="60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A</a:t>
            </a:r>
            <a:r>
              <a:rPr lang="en-US" sz="4800" dirty="0">
                <a:latin typeface="Century Gothic" panose="020B0502020202020204" pitchFamily="34" charset="0"/>
              </a:rPr>
              <a:t>cceleration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800" dirty="0"/>
          </a:p>
          <a:p>
            <a:r>
              <a:rPr lang="en-US" sz="2800" dirty="0"/>
              <a:t>Questions or Nominations:</a:t>
            </a:r>
          </a:p>
          <a:p>
            <a:r>
              <a:rPr lang="en-US" sz="2800" dirty="0"/>
              <a:t>Please email Mrs. Pigg at</a:t>
            </a:r>
          </a:p>
          <a:p>
            <a:r>
              <a:rPr lang="en-US" sz="2800" dirty="0">
                <a:hlinkClick r:id="rId2"/>
              </a:rPr>
              <a:t>lpigg@wcpss.net</a:t>
            </a:r>
            <a:endParaRPr lang="en-US" sz="2800" dirty="0"/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AB8749-C522-4C69-80BA-460AF3674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14374"/>
            <a:ext cx="7610475" cy="554355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F5AE57-FA7A-40A4-8A58-E6721D1ED09E}"/>
              </a:ext>
            </a:extLst>
          </p:cNvPr>
          <p:cNvSpPr/>
          <p:nvPr/>
        </p:nvSpPr>
        <p:spPr>
          <a:xfrm>
            <a:off x="8589962" y="3740823"/>
            <a:ext cx="2647950" cy="104581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7547AE-1981-422B-940B-9C9790EB03C2}"/>
              </a:ext>
            </a:extLst>
          </p:cNvPr>
          <p:cNvSpPr txBox="1"/>
          <p:nvPr/>
        </p:nvSpPr>
        <p:spPr>
          <a:xfrm>
            <a:off x="8898255" y="3780591"/>
            <a:ext cx="2190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377149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F2D9E5-F4E3-4DCE-B15F-9F68E0FDE9B1}"/>
              </a:ext>
            </a:extLst>
          </p:cNvPr>
          <p:cNvSpPr txBox="1"/>
          <p:nvPr/>
        </p:nvSpPr>
        <p:spPr>
          <a:xfrm>
            <a:off x="323850" y="483870"/>
            <a:ext cx="11649075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>
                <a:solidFill>
                  <a:schemeClr val="accent6"/>
                </a:solidFill>
                <a:effectLst/>
                <a:latin typeface="Copse" panose="020B0604020202020204" charset="0"/>
              </a:rPr>
              <a:t>INTERESTED IN SSA?</a:t>
            </a:r>
          </a:p>
          <a:p>
            <a:pPr algn="l"/>
            <a:r>
              <a:rPr lang="en-US" b="0" i="0" dirty="0">
                <a:solidFill>
                  <a:srgbClr val="45525F"/>
                </a:solidFill>
                <a:effectLst/>
                <a:latin typeface="Open Sans" panose="020B0606030504020204" pitchFamily="34" charset="0"/>
              </a:rPr>
              <a:t>Are you Interested in Single Subject Acceleration?</a:t>
            </a:r>
          </a:p>
          <a:p>
            <a:pPr algn="l"/>
            <a:r>
              <a:rPr lang="en-US" b="0" i="0" dirty="0">
                <a:solidFill>
                  <a:srgbClr val="45525F"/>
                </a:solidFill>
                <a:effectLst/>
                <a:latin typeface="Open Sans" panose="020B0606030504020204" pitchFamily="34" charset="0"/>
              </a:rPr>
              <a:t>Students meeting qualifying criteria in grades K‐7 can take advanced academic content in mathematics </a:t>
            </a:r>
            <a:r>
              <a:rPr lang="en-US" b="1" i="0" dirty="0">
                <a:solidFill>
                  <a:srgbClr val="45525F"/>
                </a:solidFill>
                <a:effectLst/>
                <a:latin typeface="Open Sans" panose="020B0606030504020204" pitchFamily="34" charset="0"/>
              </a:rPr>
              <a:t>or</a:t>
            </a:r>
            <a:r>
              <a:rPr lang="en-US" b="1" i="0" u="sng" dirty="0">
                <a:solidFill>
                  <a:srgbClr val="45525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>
                <a:solidFill>
                  <a:srgbClr val="45525F"/>
                </a:solidFill>
                <a:effectLst/>
                <a:latin typeface="Open Sans" panose="020B0606030504020204" pitchFamily="34" charset="0"/>
              </a:rPr>
              <a:t>English Language Arts through Single Subject Acceleration (SSA). This ensures opportunities for appropriate levels of academic challenge. </a:t>
            </a:r>
          </a:p>
          <a:p>
            <a:pPr algn="l"/>
            <a:endParaRPr lang="en-US" b="0" i="0" dirty="0">
              <a:solidFill>
                <a:srgbClr val="45525F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US" b="0" i="0" dirty="0">
                <a:solidFill>
                  <a:srgbClr val="45525F"/>
                </a:solidFill>
                <a:effectLst/>
                <a:latin typeface="Open Sans" panose="020B0606030504020204" pitchFamily="34" charset="0"/>
              </a:rPr>
              <a:t>Is your Child a Good Candidate for SSA?</a:t>
            </a:r>
          </a:p>
          <a:p>
            <a:pPr algn="l"/>
            <a:endParaRPr lang="en-US" b="0" i="0" dirty="0">
              <a:solidFill>
                <a:srgbClr val="45525F"/>
              </a:solidFill>
              <a:effectLst/>
              <a:latin typeface="Open Sans" panose="020B0606030504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5525F"/>
                </a:solidFill>
                <a:effectLst/>
                <a:latin typeface="Open Sans" panose="020B0606030504020204" pitchFamily="34" charset="0"/>
              </a:rPr>
              <a:t>Consider your child’s social and emotional maturity.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5525F"/>
                </a:solidFill>
                <a:effectLst/>
                <a:latin typeface="Open Sans" panose="020B0606030504020204" pitchFamily="34" charset="0"/>
              </a:rPr>
              <a:t>Your child may be taking classes with peers who may be older.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5525F"/>
                </a:solidFill>
                <a:effectLst/>
                <a:latin typeface="Open Sans" panose="020B0606030504020204" pitchFamily="34" charset="0"/>
              </a:rPr>
              <a:t>Consider your child’s organizational skills and ability to focus.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5525F"/>
                </a:solidFill>
                <a:effectLst/>
                <a:latin typeface="Open Sans" panose="020B0606030504020204" pitchFamily="34" charset="0"/>
              </a:rPr>
              <a:t>Can your child begin or complete projects by themselves?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45525F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US" b="0" i="0" dirty="0">
                <a:solidFill>
                  <a:srgbClr val="45525F"/>
                </a:solidFill>
                <a:effectLst/>
                <a:latin typeface="Open Sans" panose="020B0606030504020204" pitchFamily="34" charset="0"/>
              </a:rPr>
              <a:t>The SSA window for requesting testing:  March 21-25 </a:t>
            </a:r>
            <a:r>
              <a:rPr lang="en-US" b="1" i="0" u="sng" dirty="0">
                <a:solidFill>
                  <a:srgbClr val="45525F"/>
                </a:solidFill>
                <a:effectLst/>
                <a:latin typeface="Open Sans" panose="020B0606030504020204" pitchFamily="34" charset="0"/>
              </a:rPr>
              <a:t>ONLY</a:t>
            </a:r>
            <a:endParaRPr lang="en-US" b="0" i="0" dirty="0">
              <a:solidFill>
                <a:srgbClr val="45525F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US" b="0" i="0" dirty="0">
                <a:solidFill>
                  <a:srgbClr val="45525F"/>
                </a:solidFill>
                <a:effectLst/>
                <a:latin typeface="Open Sans" panose="020B0606030504020204" pitchFamily="34" charset="0"/>
              </a:rPr>
              <a:t>Testing Window for testing: April 18-May 3</a:t>
            </a:r>
          </a:p>
          <a:p>
            <a:pPr algn="l"/>
            <a:endParaRPr lang="en-US" b="0" i="0" dirty="0">
              <a:solidFill>
                <a:srgbClr val="45525F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US" b="0" i="0" dirty="0">
                <a:solidFill>
                  <a:srgbClr val="45525F"/>
                </a:solidFill>
                <a:effectLst/>
                <a:latin typeface="Open Sans" panose="020B0606030504020204" pitchFamily="34" charset="0"/>
              </a:rPr>
              <a:t>Questions, nominations or meeting information: Please email </a:t>
            </a:r>
            <a:r>
              <a:rPr lang="en-US" dirty="0">
                <a:solidFill>
                  <a:srgbClr val="45525F"/>
                </a:solidFill>
                <a:latin typeface="Open Sans" panose="020B0606030504020204" pitchFamily="34" charset="0"/>
              </a:rPr>
              <a:t>Mrs. Pigg, SSA Contact at </a:t>
            </a:r>
            <a:r>
              <a:rPr lang="en-US" dirty="0">
                <a:solidFill>
                  <a:srgbClr val="45525F"/>
                </a:solidFill>
                <a:latin typeface="Open Sans" panose="020B0606030504020204" pitchFamily="34" charset="0"/>
                <a:hlinkClick r:id="rId2"/>
              </a:rPr>
              <a:t>lpigg@wcpss.net</a:t>
            </a:r>
            <a:endParaRPr lang="en-US" dirty="0">
              <a:solidFill>
                <a:srgbClr val="45525F"/>
              </a:solidFill>
              <a:latin typeface="Open Sans" panose="020B0606030504020204" pitchFamily="34" charset="0"/>
            </a:endParaRPr>
          </a:p>
          <a:p>
            <a:pPr algn="l"/>
            <a:endParaRPr lang="en-US" dirty="0">
              <a:solidFill>
                <a:srgbClr val="45525F"/>
              </a:solidFill>
              <a:latin typeface="Open Sans" panose="020B0606030504020204" pitchFamily="34" charset="0"/>
            </a:endParaRPr>
          </a:p>
          <a:p>
            <a:pPr algn="l"/>
            <a:endParaRPr lang="en-US" b="0" i="0" dirty="0">
              <a:solidFill>
                <a:srgbClr val="45525F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US" b="0" i="0" dirty="0">
                <a:solidFill>
                  <a:srgbClr val="45525F"/>
                </a:solidFill>
                <a:effectLst/>
                <a:latin typeface="Open Sans" panose="020B0606030504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78136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159</Words>
  <Application>Microsoft Office PowerPoint</Application>
  <PresentationFormat>Widescreen</PresentationFormat>
  <Paragraphs>32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Copse</vt:lpstr>
      <vt:lpstr>Open Sans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Pigg</dc:creator>
  <cp:lastModifiedBy>Laura Pigg</cp:lastModifiedBy>
  <cp:revision>10</cp:revision>
  <dcterms:created xsi:type="dcterms:W3CDTF">2022-02-23T20:40:04Z</dcterms:created>
  <dcterms:modified xsi:type="dcterms:W3CDTF">2022-03-03T19:45:24Z</dcterms:modified>
</cp:coreProperties>
</file>